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20"/>
  </p:notesMasterIdLst>
  <p:handoutMasterIdLst>
    <p:handoutMasterId r:id="rId21"/>
  </p:handoutMasterIdLst>
  <p:sldIdLst>
    <p:sldId id="256" r:id="rId2"/>
    <p:sldId id="303" r:id="rId3"/>
    <p:sldId id="375" r:id="rId4"/>
    <p:sldId id="374" r:id="rId5"/>
    <p:sldId id="386" r:id="rId6"/>
    <p:sldId id="383" r:id="rId7"/>
    <p:sldId id="384" r:id="rId8"/>
    <p:sldId id="387" r:id="rId9"/>
    <p:sldId id="394" r:id="rId10"/>
    <p:sldId id="395" r:id="rId11"/>
    <p:sldId id="396" r:id="rId12"/>
    <p:sldId id="397" r:id="rId13"/>
    <p:sldId id="389" r:id="rId14"/>
    <p:sldId id="390" r:id="rId15"/>
    <p:sldId id="391" r:id="rId16"/>
    <p:sldId id="392" r:id="rId17"/>
    <p:sldId id="393" r:id="rId18"/>
    <p:sldId id="388" r:id="rId1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9900"/>
    <a:srgbClr val="0081A4"/>
    <a:srgbClr val="99BA16"/>
    <a:srgbClr val="1E8E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92" autoAdjust="0"/>
    <p:restoredTop sz="95597" autoAdjust="0"/>
  </p:normalViewPr>
  <p:slideViewPr>
    <p:cSldViewPr snapToGrid="0">
      <p:cViewPr varScale="1">
        <p:scale>
          <a:sx n="88" d="100"/>
          <a:sy n="88" d="100"/>
        </p:scale>
        <p:origin x="437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909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colas\Documents\05.1%20-%20Etudes\2023_LLI\Base%20LLI%2020-22_NA%202023%2004%202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1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colas\Documents\05.1%20-%20Etudes\2023_LLI\Base%20LLI%2020-22_NA%202023%2004%2028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'Tableau 1'!$K$2</c:f>
              <c:strCache>
                <c:ptCount val="1"/>
                <c:pt idx="0">
                  <c:v>2022</c:v>
                </c:pt>
              </c:strCache>
            </c:strRef>
          </c:tx>
          <c:dPt>
            <c:idx val="0"/>
            <c:bubble3D val="0"/>
            <c:spPr>
              <a:solidFill>
                <a:srgbClr val="CC33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2DE-4B61-903D-6062E6B6291F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2DE-4B61-903D-6062E6B6291F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2DE-4B61-903D-6062E6B6291F}"/>
              </c:ext>
            </c:extLst>
          </c:dPt>
          <c:dLbls>
            <c:dLbl>
              <c:idx val="0"/>
              <c:layout>
                <c:manualLayout>
                  <c:x val="4.5576224846894137E-2"/>
                  <c:y val="3.881233595800524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DE-4B61-903D-6062E6B6291F}"/>
                </c:ext>
              </c:extLst>
            </c:dLbl>
            <c:dLbl>
              <c:idx val="1"/>
              <c:layout>
                <c:manualLayout>
                  <c:x val="0.11576870078740158"/>
                  <c:y val="-9.017315543890339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2DE-4B61-903D-6062E6B6291F}"/>
                </c:ext>
              </c:extLst>
            </c:dLbl>
            <c:dLbl>
              <c:idx val="2"/>
              <c:layout>
                <c:manualLayout>
                  <c:x val="-2.9876749781277339E-2"/>
                  <c:y val="4.872411781860600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2DE-4B61-903D-6062E6B629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'Tableau 1'!$J$3:$J$5</c:f>
              <c:strCache>
                <c:ptCount val="3"/>
                <c:pt idx="0">
                  <c:v>Abis</c:v>
                </c:pt>
                <c:pt idx="1">
                  <c:v>A</c:v>
                </c:pt>
                <c:pt idx="2">
                  <c:v>B1</c:v>
                </c:pt>
              </c:strCache>
            </c:strRef>
          </c:cat>
          <c:val>
            <c:numRef>
              <c:f>'Tableau 1'!$K$3:$K$5</c:f>
              <c:numCache>
                <c:formatCode>#,##0</c:formatCode>
                <c:ptCount val="3"/>
                <c:pt idx="0">
                  <c:v>2950</c:v>
                </c:pt>
                <c:pt idx="1">
                  <c:v>8030</c:v>
                </c:pt>
                <c:pt idx="2">
                  <c:v>5130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2DE-4B61-903D-6062E6B62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tcd!$W$96</c:f>
              <c:strCache>
                <c:ptCount val="1"/>
                <c:pt idx="0">
                  <c:v>Nombre de LLI par 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tcd!$V$97:$V$104</c:f>
              <c:numCache>
                <c:formatCode>General</c:formatCod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numCache>
            </c:numRef>
          </c:cat>
          <c:val>
            <c:numRef>
              <c:f>tcd!$W$97:$W$104</c:f>
              <c:numCache>
                <c:formatCode>General</c:formatCode>
                <c:ptCount val="8"/>
                <c:pt idx="0">
                  <c:v>4910</c:v>
                </c:pt>
                <c:pt idx="1">
                  <c:v>7186</c:v>
                </c:pt>
                <c:pt idx="2">
                  <c:v>8331</c:v>
                </c:pt>
                <c:pt idx="3">
                  <c:v>9195</c:v>
                </c:pt>
                <c:pt idx="4">
                  <c:v>11837</c:v>
                </c:pt>
                <c:pt idx="5">
                  <c:v>13326</c:v>
                </c:pt>
                <c:pt idx="6">
                  <c:v>17801</c:v>
                </c:pt>
                <c:pt idx="7">
                  <c:v>16255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85-49D5-BDDA-38DCBAA825E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46707664"/>
        <c:axId val="891395200"/>
      </c:barChart>
      <c:catAx>
        <c:axId val="946707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1395200"/>
        <c:crosses val="autoZero"/>
        <c:auto val="1"/>
        <c:lblAlgn val="ctr"/>
        <c:lblOffset val="100"/>
        <c:noMultiLvlLbl val="0"/>
      </c:catAx>
      <c:valAx>
        <c:axId val="891395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4670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524868844426557E-2"/>
          <c:y val="9.1003422671928486E-2"/>
          <c:w val="0.84012109069006091"/>
          <c:h val="0.8053249044582016"/>
        </c:manualLayout>
      </c:layout>
      <c:ofPieChart>
        <c:ofPieType val="bar"/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1D-4B77-8253-40D8AD5DF778}"/>
              </c:ext>
            </c:extLst>
          </c:dPt>
          <c:dPt>
            <c:idx val="1"/>
            <c:bubble3D val="0"/>
            <c:spPr>
              <a:pattFill prst="dkDnDiag">
                <a:fgClr>
                  <a:srgbClr val="0070C0"/>
                </a:fgClr>
                <a:bgClr>
                  <a:schemeClr val="bg1"/>
                </a:bgClr>
              </a:patt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1D-4B77-8253-40D8AD5DF778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A1D-4B77-8253-40D8AD5DF778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A1D-4B77-8253-40D8AD5DF778}"/>
              </c:ext>
            </c:extLst>
          </c:dPt>
          <c:dPt>
            <c:idx val="4"/>
            <c:bubble3D val="0"/>
            <c:spPr>
              <a:solidFill>
                <a:srgbClr val="FA503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A1D-4B77-8253-40D8AD5DF778}"/>
              </c:ext>
            </c:extLst>
          </c:dPt>
          <c:dPt>
            <c:idx val="5"/>
            <c:bubble3D val="0"/>
            <c:spPr>
              <a:pattFill prst="dkDnDiag">
                <a:fgClr>
                  <a:srgbClr val="FA5034"/>
                </a:fgClr>
                <a:bgClr>
                  <a:schemeClr val="bg1"/>
                </a:bgClr>
              </a:patt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A1D-4B77-8253-40D8AD5DF778}"/>
              </c:ext>
            </c:extLst>
          </c:dPt>
          <c:dPt>
            <c:idx val="6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A1D-4B77-8253-40D8AD5DF778}"/>
              </c:ext>
            </c:extLst>
          </c:dPt>
          <c:dPt>
            <c:idx val="7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A1D-4B77-8253-40D8AD5DF778}"/>
              </c:ext>
            </c:extLst>
          </c:dPt>
          <c:dPt>
            <c:idx val="8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A1D-4B77-8253-40D8AD5DF778}"/>
              </c:ext>
            </c:extLst>
          </c:dPt>
          <c:dPt>
            <c:idx val="9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A1D-4B77-8253-40D8AD5DF778}"/>
              </c:ext>
            </c:extLst>
          </c:dPt>
          <c:dLbls>
            <c:dLbl>
              <c:idx val="0"/>
              <c:layout>
                <c:manualLayout>
                  <c:x val="8.2278190255944586E-2"/>
                  <c:y val="-2.962126171283221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1D-4B77-8253-40D8AD5DF778}"/>
                </c:ext>
              </c:extLst>
            </c:dLbl>
            <c:dLbl>
              <c:idx val="1"/>
              <c:layout>
                <c:manualLayout>
                  <c:x val="1.9635417154306367E-3"/>
                  <c:y val="5.44679896010623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1D-4B77-8253-40D8AD5DF778}"/>
                </c:ext>
              </c:extLst>
            </c:dLbl>
            <c:dLbl>
              <c:idx val="2"/>
              <c:layout>
                <c:manualLayout>
                  <c:x val="-4.2597707391213435E-3"/>
                  <c:y val="9.9233795300527755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A1D-4B77-8253-40D8AD5DF778}"/>
                </c:ext>
              </c:extLst>
            </c:dLbl>
            <c:dLbl>
              <c:idx val="3"/>
              <c:layout>
                <c:manualLayout>
                  <c:x val="-2.7765907977317341E-2"/>
                  <c:y val="-1.14338439286538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A1D-4B77-8253-40D8AD5DF778}"/>
                </c:ext>
              </c:extLst>
            </c:dLbl>
            <c:dLbl>
              <c:idx val="9"/>
              <c:layout>
                <c:manualLayout>
                  <c:x val="3.8819553025550759E-3"/>
                  <c:y val="2.8528500445757822E-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773348188789103E-2"/>
                      <c:h val="0.159714964370546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1A1D-4B77-8253-40D8AD5DF7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'Graphique 2'!$A$2:$A$10</c:f>
              <c:strCache>
                <c:ptCount val="9"/>
                <c:pt idx="0">
                  <c:v>ESH</c:v>
                </c:pt>
                <c:pt idx="1">
                  <c:v>Sociétés dédiées LI (Esh)</c:v>
                </c:pt>
                <c:pt idx="2">
                  <c:v>AL (In'Li, … )</c:v>
                </c:pt>
                <c:pt idx="3">
                  <c:v>CDC (SEM CDC, Ampère gestion, … )</c:v>
                </c:pt>
                <c:pt idx="4">
                  <c:v>OPH</c:v>
                </c:pt>
                <c:pt idx="5">
                  <c:v>Sociétés dédiées LI (OPH)</c:v>
                </c:pt>
                <c:pt idx="6">
                  <c:v>Coop</c:v>
                </c:pt>
                <c:pt idx="7">
                  <c:v>SEM</c:v>
                </c:pt>
                <c:pt idx="8">
                  <c:v>Autre statut</c:v>
                </c:pt>
              </c:strCache>
            </c:strRef>
          </c:cat>
          <c:val>
            <c:numRef>
              <c:f>'Graphique 2'!$B$2:$B$10</c:f>
              <c:numCache>
                <c:formatCode>#,##0</c:formatCode>
                <c:ptCount val="9"/>
                <c:pt idx="0">
                  <c:v>5868</c:v>
                </c:pt>
                <c:pt idx="1">
                  <c:v>820</c:v>
                </c:pt>
                <c:pt idx="2">
                  <c:v>4511</c:v>
                </c:pt>
                <c:pt idx="3">
                  <c:v>3752</c:v>
                </c:pt>
                <c:pt idx="4">
                  <c:v>423</c:v>
                </c:pt>
                <c:pt idx="5">
                  <c:v>71</c:v>
                </c:pt>
                <c:pt idx="6">
                  <c:v>202</c:v>
                </c:pt>
                <c:pt idx="7">
                  <c:v>190</c:v>
                </c:pt>
                <c:pt idx="8">
                  <c:v>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A1D-4B77-8253-40D8AD5DF77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5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0.00634</cdr:x>
      <cdr:y>0.01267</cdr:y>
    </cdr:from>
    <cdr:to>
      <cdr:x>0.21046</cdr:x>
      <cdr:y>0.16469</cdr:y>
    </cdr:to>
    <cdr:sp macro="" textlink="">
      <cdr:nvSpPr>
        <cdr:cNvPr id="3" name="ZoneTexte 4"/>
        <cdr:cNvSpPr txBox="1"/>
      </cdr:nvSpPr>
      <cdr:spPr>
        <a:xfrm xmlns:a="http://schemas.openxmlformats.org/drawingml/2006/main">
          <a:off x="50800" y="50800"/>
          <a:ext cx="1635126" cy="609599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100"/>
            <a:t>AL &amp; CDC :</a:t>
          </a:r>
        </a:p>
        <a:p xmlns:a="http://schemas.openxmlformats.org/drawingml/2006/main">
          <a:r>
            <a:rPr lang="fr-FR" sz="1100"/>
            <a:t>8 263 lli soit</a:t>
          </a:r>
          <a:r>
            <a:rPr lang="fr-FR" sz="1100" baseline="0"/>
            <a:t> 51 % des LLI déclarés en 2022</a:t>
          </a:r>
          <a:endParaRPr lang="fr-FR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B22B5-6C8F-764C-BADD-CD0DD36429D4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5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FBD51-8D5E-5A4A-80E4-2A6DA8A60D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68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EB19F-12BB-4253-BCD8-76CE1E7FF46F}" type="datetimeFigureOut">
              <a:rPr lang="fr-FR" smtClean="0"/>
              <a:t>11/10/2023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60154-EA86-4F28-AB6E-3E5FFCDD2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141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L'État devrait racheter près de 47.000 logements à des promoteurs immobiliers, qu'Action logement et CDC Habitat seront chargés de transformer en LLI (respectivement 30.000 et 17.000).</a:t>
            </a:r>
          </a:p>
          <a:p>
            <a:r>
              <a:rPr lang="fr-FR" dirty="0" smtClean="0"/>
              <a:t>8 000 devraient être acquises par sa filiale de logement intermédiaire </a:t>
            </a:r>
            <a:r>
              <a:rPr lang="fr-FR" dirty="0" err="1" smtClean="0"/>
              <a:t>In’li</a:t>
            </a:r>
            <a:r>
              <a:rPr lang="fr-FR" dirty="0" smtClean="0"/>
              <a:t> et le solde de 22 000 par les ESH filiales d’ALI. La FTI devrait également prendre sa part, en cas de programmes mixtes. Ces 22 000 </a:t>
            </a:r>
            <a:r>
              <a:rPr lang="fr-FR" dirty="0" err="1" smtClean="0"/>
              <a:t>Vefa</a:t>
            </a:r>
            <a:r>
              <a:rPr lang="fr-FR" dirty="0" smtClean="0"/>
              <a:t> porteront sur du logement social et sur du logement intermédiaire.</a:t>
            </a:r>
          </a:p>
          <a:p>
            <a:r>
              <a:rPr lang="fr-FR" dirty="0" smtClean="0"/>
              <a:t>CDC = 17 dont</a:t>
            </a:r>
            <a:r>
              <a:rPr lang="fr-FR" baseline="0" dirty="0" smtClean="0"/>
              <a:t> 12 </a:t>
            </a:r>
            <a:r>
              <a:rPr lang="fr-FR" baseline="0" dirty="0" err="1" smtClean="0"/>
              <a:t>lli</a:t>
            </a:r>
            <a:endParaRPr lang="fr-FR" baseline="0" dirty="0" smtClean="0"/>
          </a:p>
          <a:p>
            <a:r>
              <a:rPr lang="fr-FR" baseline="0" dirty="0" smtClean="0"/>
              <a:t>ALI = 30 000 dont 8000 </a:t>
            </a:r>
            <a:r>
              <a:rPr lang="fr-FR" baseline="0" dirty="0" err="1" smtClean="0"/>
              <a:t>inli</a:t>
            </a:r>
            <a:r>
              <a:rPr lang="fr-FR" baseline="0" dirty="0" smtClean="0"/>
              <a:t>, et 22 000 </a:t>
            </a:r>
            <a:r>
              <a:rPr lang="fr-FR" baseline="0" dirty="0" err="1" smtClean="0"/>
              <a:t>esh</a:t>
            </a:r>
            <a:r>
              <a:rPr lang="fr-FR" baseline="0" dirty="0" smtClean="0"/>
              <a:t>.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 smtClean="0"/>
              <a:t>25/11/2021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E60154-EA86-4F28-AB6E-3E5FFCDD2FBB}" type="slidenum">
              <a:rPr lang="fr-FR" smtClean="0"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5250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 l’oral</a:t>
            </a:r>
            <a:r>
              <a:rPr lang="fr-FR" baseline="0" dirty="0" smtClean="0"/>
              <a:t> : un rapport de l’IGF en 2021 dénombrait 12 à 15% de production de Pinel en zones B2 et C. 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 smtClean="0"/>
              <a:t>25/11/2021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E60154-EA86-4F28-AB6E-3E5FFCDD2FBB}" type="slidenum">
              <a:rPr lang="fr-FR" smtClean="0"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4780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 smtClean="0"/>
              <a:t>25/11/2021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E60154-EA86-4F28-AB6E-3E5FFCDD2FBB}" type="slidenum">
              <a:rPr lang="fr-FR" smtClean="0"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259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 smtClean="0"/>
              <a:t>25/11/2021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E60154-EA86-4F28-AB6E-3E5FFCDD2FBB}" type="slidenum">
              <a:rPr lang="fr-FR" smtClean="0"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9346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47600-6784-41CA-9F4D-65CF1A1A9B06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3032370" y="4056185"/>
            <a:ext cx="6127261" cy="0"/>
          </a:xfrm>
          <a:prstGeom prst="line">
            <a:avLst/>
          </a:prstGeom>
          <a:ln>
            <a:solidFill>
              <a:srgbClr val="99BA16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564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‹N°›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195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‹N°›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0067596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CFC717-BB66-CC48-AE63-FFBCA09AE3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04494" y="457202"/>
            <a:ext cx="6733829" cy="834887"/>
          </a:xfrm>
        </p:spPr>
        <p:txBody>
          <a:bodyPr anchor="b"/>
          <a:lstStyle>
            <a:lvl1pPr>
              <a:defRPr sz="3300" b="1" i="0">
                <a:solidFill>
                  <a:srgbClr val="009ABC"/>
                </a:solidFill>
                <a:latin typeface="Cera PRO" pitchFamily="2" charset="0"/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54520CB-CC56-1E45-A2DD-6F93F29EE06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704494" y="1600204"/>
            <a:ext cx="6733829" cy="3727139"/>
          </a:xfrm>
        </p:spPr>
        <p:txBody>
          <a:bodyPr/>
          <a:lstStyle>
            <a:lvl1pPr marL="0" indent="0">
              <a:buFont typeface="+mj-lt"/>
              <a:buAutoNum type="arabicPeriod"/>
              <a:defRPr sz="18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Chapitre 1</a:t>
            </a:r>
          </a:p>
          <a:p>
            <a:pPr lvl="0"/>
            <a:endParaRPr lang="fr-FR" dirty="0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9A4448C4-47E1-084A-B29A-ED60B15AC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93924" y="6356352"/>
            <a:ext cx="4114800" cy="365125"/>
          </a:xfrm>
        </p:spPr>
        <p:txBody>
          <a:bodyPr/>
          <a:lstStyle>
            <a:lvl1pPr algn="r">
              <a:defRPr/>
            </a:lvl1pPr>
          </a:lstStyle>
          <a:p>
            <a:pPr algn="r"/>
            <a:r>
              <a:rPr lang="fr-FR" dirty="0"/>
              <a:t>NOM DU RAPPORT – ASSEMBLÉE GÉNÉRALE – 24 juin. 2021</a:t>
            </a:r>
          </a:p>
        </p:txBody>
      </p:sp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599A8095-3737-EC45-BC12-CB895D223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26158" y="6341719"/>
            <a:ext cx="1139687" cy="365125"/>
          </a:xfrm>
        </p:spPr>
        <p:txBody>
          <a:bodyPr/>
          <a:lstStyle>
            <a:lvl1pPr algn="ctr">
              <a:defRPr/>
            </a:lvl1pPr>
          </a:lstStyle>
          <a:p>
            <a:pPr algn="ctr"/>
            <a:fld id="{4BB0128F-CDB5-6145-8887-A3F6D46D464D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4114BB12-B82E-2041-A5C1-4948E39D2933}"/>
              </a:ext>
            </a:extLst>
          </p:cNvPr>
          <p:cNvCxnSpPr>
            <a:cxnSpLocks/>
          </p:cNvCxnSpPr>
          <p:nvPr userDrawn="1"/>
        </p:nvCxnSpPr>
        <p:spPr>
          <a:xfrm>
            <a:off x="1801180" y="1435515"/>
            <a:ext cx="648000" cy="0"/>
          </a:xfrm>
          <a:prstGeom prst="line">
            <a:avLst/>
          </a:prstGeom>
          <a:ln w="28575">
            <a:solidFill>
              <a:srgbClr val="009A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 23">
            <a:extLst>
              <a:ext uri="{FF2B5EF4-FFF2-40B4-BE49-F238E27FC236}">
                <a16:creationId xmlns:a16="http://schemas.microsoft.com/office/drawing/2014/main" id="{3D33420D-B273-3245-8F0A-5939237DD4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08079" y="6172348"/>
            <a:ext cx="598483" cy="44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559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‹N°›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430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‹N°›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0120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‹N°›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5121516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‹N°›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74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‹N°›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814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‹N°›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9987299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‹N°›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608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‹N°›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7460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16 mai 2019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‹N°›</a:t>
            </a:fld>
            <a:r>
              <a:rPr lang="fr-FR" smtClean="0"/>
              <a:t> -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50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29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79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8464"/>
            <a:ext cx="12192000" cy="6925733"/>
          </a:xfrm>
          <a:prstGeom prst="rect">
            <a:avLst/>
          </a:prstGeom>
          <a:solidFill>
            <a:srgbClr val="0081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 descr="thumbnail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1"/>
          <a:stretch/>
        </p:blipFill>
        <p:spPr>
          <a:xfrm>
            <a:off x="1413934" y="30994"/>
            <a:ext cx="9167304" cy="68806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07788" y="2037476"/>
            <a:ext cx="1712259" cy="259977"/>
          </a:xfrm>
          <a:prstGeom prst="rect">
            <a:avLst/>
          </a:prstGeom>
          <a:solidFill>
            <a:srgbClr val="008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17.Oct . 2023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973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87550"/>
            <a:ext cx="10515600" cy="1313234"/>
          </a:xfrm>
        </p:spPr>
        <p:txBody>
          <a:bodyPr/>
          <a:lstStyle/>
          <a:p>
            <a:pPr algn="ctr"/>
            <a:r>
              <a:rPr lang="fr-FR" dirty="0"/>
              <a:t>PLF 2024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 smtClean="0"/>
              <a:t>Seconde vie du bâtiment</a:t>
            </a:r>
          </a:p>
          <a:p>
            <a:pPr marL="0" indent="0">
              <a:buNone/>
            </a:pPr>
            <a:r>
              <a:rPr lang="fr-FR" sz="2200" dirty="0" smtClean="0"/>
              <a:t>Exonération TFPB 15 ans (25 ans pour les demandes déposées entre le 01 janvier 2024 et le 31 décembre 2026)</a:t>
            </a:r>
          </a:p>
          <a:p>
            <a:pPr marL="0" indent="0">
              <a:buNone/>
            </a:pPr>
            <a:r>
              <a:rPr lang="fr-FR" sz="2200" dirty="0" smtClean="0"/>
              <a:t>Bâtiments concernés : achevés depuis au moins 40 ans /classe F ou G (pour OM décret va définir critères) / qui ont bénéficié d’un prêt règlementé ou bénéficient d’une convention APL depuis au moins 40 ans</a:t>
            </a:r>
          </a:p>
          <a:p>
            <a:pPr marL="0" indent="0">
              <a:buNone/>
            </a:pPr>
            <a:r>
              <a:rPr lang="fr-FR" sz="2200" dirty="0" smtClean="0"/>
              <a:t>Conditions travaux : </a:t>
            </a:r>
            <a:r>
              <a:rPr lang="fr-FR" sz="2200" dirty="0" smtClean="0"/>
              <a:t>opération unique de travaux </a:t>
            </a:r>
            <a:r>
              <a:rPr lang="fr-FR" sz="2200" dirty="0" smtClean="0"/>
              <a:t>de </a:t>
            </a:r>
            <a:r>
              <a:rPr lang="fr-FR" sz="2200" smtClean="0"/>
              <a:t>rénovation lourde /</a:t>
            </a:r>
            <a:r>
              <a:rPr lang="fr-FR" sz="2200" smtClean="0"/>
              <a:t>réalisation </a:t>
            </a:r>
            <a:r>
              <a:rPr lang="fr-FR" sz="2200" dirty="0" smtClean="0"/>
              <a:t>de travaux permettant au bâtiment ou partie du bâtiment d’atteindre classe A ou B (pour OM décret va définir critères) / respect de critères relatifs à la sécurité d’usage, à la salubrité et à l’accessibilité (définis par décret</a:t>
            </a:r>
            <a:r>
              <a:rPr lang="fr-FR" sz="2000" dirty="0" smtClean="0"/>
              <a:t>)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17 </a:t>
            </a:r>
            <a:r>
              <a:rPr lang="fr-FR" dirty="0" err="1"/>
              <a:t>oct</a:t>
            </a:r>
            <a:r>
              <a:rPr lang="fr-FR" dirty="0"/>
              <a:t> 2023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10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924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2466"/>
          </a:xfrm>
        </p:spPr>
        <p:txBody>
          <a:bodyPr/>
          <a:lstStyle/>
          <a:p>
            <a:pPr algn="ctr"/>
            <a:r>
              <a:rPr lang="fr-FR" dirty="0"/>
              <a:t>PLF 2024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 smtClean="0"/>
              <a:t>PTZ </a:t>
            </a:r>
          </a:p>
          <a:p>
            <a:pPr marL="0" indent="0">
              <a:buNone/>
            </a:pPr>
            <a:r>
              <a:rPr lang="fr-FR" sz="2200" dirty="0" smtClean="0"/>
              <a:t>Dispositif prorogé pour 4 ans (fin 31 décembre 2027)</a:t>
            </a:r>
          </a:p>
          <a:p>
            <a:pPr marL="0" indent="0">
              <a:buNone/>
            </a:pPr>
            <a:r>
              <a:rPr lang="fr-FR" sz="2200" b="1" dirty="0" smtClean="0"/>
              <a:t>Recentrage dans le neuf : </a:t>
            </a:r>
            <a:r>
              <a:rPr lang="fr-FR" sz="2200" dirty="0" smtClean="0"/>
              <a:t>condition de localisation dans une zone tendue / uniquement pour le collectif </a:t>
            </a:r>
          </a:p>
          <a:p>
            <a:pPr marL="0" indent="0" algn="ctr">
              <a:buNone/>
            </a:pPr>
            <a:r>
              <a:rPr lang="fr-FR" sz="2200" b="1" u="sng" dirty="0" smtClean="0">
                <a:solidFill>
                  <a:srgbClr val="FF0000"/>
                </a:solidFill>
              </a:rPr>
              <a:t>Exception : opérations d’accession sociale, PSLA et BRS </a:t>
            </a:r>
          </a:p>
          <a:p>
            <a:pPr marL="0" indent="0">
              <a:buNone/>
            </a:pPr>
            <a:r>
              <a:rPr lang="fr-FR" sz="2200" b="1" dirty="0"/>
              <a:t>Ancien</a:t>
            </a:r>
            <a:r>
              <a:rPr lang="fr-FR" sz="2200" dirty="0" smtClean="0">
                <a:solidFill>
                  <a:srgbClr val="FF0000"/>
                </a:solidFill>
              </a:rPr>
              <a:t> </a:t>
            </a:r>
            <a:r>
              <a:rPr lang="fr-FR" sz="2200" dirty="0"/>
              <a:t>condition que les travaux d’amélioration permettent d’atteindre un niveau de performance énergétique (qui sera défini par arrêté</a:t>
            </a:r>
            <a:r>
              <a:rPr lang="fr-FR" sz="2200" dirty="0" smtClean="0"/>
              <a:t>)</a:t>
            </a:r>
            <a:endParaRPr lang="fr-FR" sz="2200" dirty="0"/>
          </a:p>
          <a:p>
            <a:pPr marL="0" indent="0">
              <a:buNone/>
            </a:pPr>
            <a:r>
              <a:rPr lang="fr-FR" sz="2200" dirty="0"/>
              <a:t>Les travaux d’installation d’un dispositif de chauffage fonctionnant aux énergies fossiles ne seront pas </a:t>
            </a:r>
            <a:r>
              <a:rPr lang="fr-FR" sz="2200" dirty="0" smtClean="0"/>
              <a:t>finançables</a:t>
            </a:r>
            <a:endParaRPr lang="fr-FR" sz="2200" dirty="0"/>
          </a:p>
          <a:p>
            <a:pPr marL="0" indent="0">
              <a:buNone/>
            </a:pPr>
            <a:r>
              <a:rPr lang="fr-FR" sz="2200" b="1" dirty="0" smtClean="0">
                <a:solidFill>
                  <a:srgbClr val="E79900"/>
                </a:solidFill>
              </a:rPr>
              <a:t>Vente HLM (engagement ETAT – USH pour la transition écologique et la production de logements sociaux) </a:t>
            </a:r>
            <a:r>
              <a:rPr lang="fr-FR" sz="2200" dirty="0" smtClean="0">
                <a:solidFill>
                  <a:srgbClr val="E79900"/>
                </a:solidFill>
              </a:rPr>
              <a:t>« Montant du PTZ sera doublé à partir du 1</a:t>
            </a:r>
            <a:r>
              <a:rPr lang="fr-FR" sz="2200" baseline="30000" dirty="0" smtClean="0">
                <a:solidFill>
                  <a:srgbClr val="E79900"/>
                </a:solidFill>
              </a:rPr>
              <a:t>er</a:t>
            </a:r>
            <a:r>
              <a:rPr lang="fr-FR" sz="2200" dirty="0" smtClean="0">
                <a:solidFill>
                  <a:srgbClr val="E79900"/>
                </a:solidFill>
              </a:rPr>
              <a:t> janvier 2024 »</a:t>
            </a:r>
            <a:endParaRPr lang="fr-FR" sz="2200" dirty="0">
              <a:solidFill>
                <a:srgbClr val="E7990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17 </a:t>
            </a:r>
            <a:r>
              <a:rPr lang="fr-FR" dirty="0" err="1"/>
              <a:t>oct</a:t>
            </a:r>
            <a:r>
              <a:rPr lang="fr-FR" dirty="0"/>
              <a:t> 2023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11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630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564"/>
          </a:xfrm>
        </p:spPr>
        <p:txBody>
          <a:bodyPr/>
          <a:lstStyle/>
          <a:p>
            <a:pPr algn="ctr"/>
            <a:r>
              <a:rPr lang="fr-FR" dirty="0" smtClean="0"/>
              <a:t>PLF 2024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200" b="1" dirty="0" smtClean="0"/>
              <a:t>Dispositifs fiscaux de soutien à la politique de la ville (article 7)</a:t>
            </a:r>
          </a:p>
          <a:p>
            <a:pPr marL="0" indent="0">
              <a:buNone/>
            </a:pPr>
            <a:r>
              <a:rPr lang="fr-FR" sz="2200" dirty="0"/>
              <a:t>Bénéfice de l’abattement TFPB pour les logements sociaux en QPV est prorogé en 2024 + reconduction du dispositif sur la prochaine génération de contrats de ville </a:t>
            </a:r>
          </a:p>
          <a:p>
            <a:pPr marL="0" indent="0">
              <a:buNone/>
            </a:pPr>
            <a:r>
              <a:rPr lang="fr-FR" sz="2200" b="1" dirty="0" smtClean="0"/>
              <a:t>Stabilité des contributions des bailleurs sociaux au financement de l’aide à la pierre (article 29)</a:t>
            </a:r>
          </a:p>
          <a:p>
            <a:pPr marL="0" indent="0">
              <a:buNone/>
            </a:pPr>
            <a:r>
              <a:rPr lang="fr-FR" sz="2200" dirty="0" smtClean="0"/>
              <a:t>Reconduction pour 2024 </a:t>
            </a:r>
            <a:r>
              <a:rPr lang="fr-FR" sz="2200" dirty="0"/>
              <a:t>la réduction du montant des cotisations CGLLS des bailleurs affecté au FNAP ainsi que la modification du dispositif de modulation des cotisations, afin de les réduire d’un montant de 300 M€. </a:t>
            </a:r>
            <a:endParaRPr lang="fr-FR" sz="2200" dirty="0" smtClean="0"/>
          </a:p>
          <a:p>
            <a:pPr marL="0" indent="0">
              <a:buNone/>
            </a:pPr>
            <a:r>
              <a:rPr lang="fr-FR" sz="2200" b="1" dirty="0" smtClean="0"/>
              <a:t>Impôt complémentaire groupes nationaux de grande envergure (article 4) </a:t>
            </a:r>
            <a:r>
              <a:rPr lang="fr-FR" sz="2200" dirty="0" smtClean="0"/>
              <a:t>: groupe dont le chiffre d’affaires dans les états financiers de « l’entité ultime » est égal ou supérieur à 750M€ au cours d’au moins 2 des 4 exercices précédant l’exercice concerné</a:t>
            </a:r>
          </a:p>
          <a:p>
            <a:pPr marL="0" indent="0">
              <a:buNone/>
            </a:pPr>
            <a:r>
              <a:rPr lang="fr-FR" sz="2200" b="1" dirty="0" smtClean="0"/>
              <a:t>Prolongation en 2024 du </a:t>
            </a:r>
            <a:r>
              <a:rPr lang="fr-FR" sz="2200" b="1" dirty="0"/>
              <a:t>bouclier tarifaire sur l’électricité et modification des conditions d’établissement des tarifs règlementés de vente </a:t>
            </a:r>
            <a:r>
              <a:rPr lang="fr-FR" sz="2200" b="1" dirty="0" smtClean="0"/>
              <a:t>d’électricité (article 52)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17 </a:t>
            </a:r>
            <a:r>
              <a:rPr lang="fr-FR" dirty="0" err="1"/>
              <a:t>oct</a:t>
            </a:r>
            <a:r>
              <a:rPr lang="fr-FR" dirty="0"/>
              <a:t> 2023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12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582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2375555"/>
            <a:ext cx="9144000" cy="1670235"/>
          </a:xfrm>
        </p:spPr>
        <p:txBody>
          <a:bodyPr anchor="ctr">
            <a:normAutofit/>
          </a:bodyPr>
          <a:lstStyle/>
          <a:p>
            <a:r>
              <a:rPr lang="fr-FR" sz="3600" dirty="0"/>
              <a:t>Le logement locatif intermédiaire 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317141"/>
            <a:ext cx="9144000" cy="1655762"/>
          </a:xfrm>
        </p:spPr>
        <p:txBody>
          <a:bodyPr/>
          <a:lstStyle/>
          <a:p>
            <a:r>
              <a:rPr lang="fr-FR" dirty="0" smtClean="0"/>
              <a:t>Nicolas ALLINE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47600-6784-41CA-9F4D-65CF1A1A9B06}" type="slidenum">
              <a:rPr lang="fr-FR" smtClean="0"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672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1" y="84975"/>
            <a:ext cx="9393935" cy="1047608"/>
          </a:xfrm>
        </p:spPr>
        <p:txBody>
          <a:bodyPr>
            <a:noAutofit/>
          </a:bodyPr>
          <a:lstStyle/>
          <a:p>
            <a:pPr algn="ctr"/>
            <a:r>
              <a:rPr lang="fr-FR" dirty="0"/>
              <a:t>Le logement locatif intermédiaire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 instrument pour répondre aux besoins des ménages en 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zones tendues</a:t>
            </a:r>
            <a:endParaRPr lang="fr-F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1193" y="1527584"/>
            <a:ext cx="11853949" cy="4828767"/>
          </a:xfrm>
        </p:spPr>
        <p:txBody>
          <a:bodyPr>
            <a:noAutofit/>
          </a:bodyPr>
          <a:lstStyle/>
          <a:p>
            <a:pPr algn="just"/>
            <a:r>
              <a:rPr lang="fr-FR" sz="2000" dirty="0"/>
              <a:t> « Intermédiaire » car situé à mi-chemin entre le parc public et le parc privé. </a:t>
            </a:r>
          </a:p>
          <a:p>
            <a:pPr algn="just"/>
            <a:r>
              <a:rPr lang="fr-FR" sz="2000" dirty="0"/>
              <a:t> Objectif : apporter une solution aux classes moyennes souhaitant se loger dans les grandes agglomérations. </a:t>
            </a:r>
          </a:p>
          <a:p>
            <a:pPr marL="0" indent="0" algn="just">
              <a:buNone/>
            </a:pPr>
            <a:r>
              <a:rPr lang="fr-FR" sz="2000" u="sng" dirty="0"/>
              <a:t>2014 :</a:t>
            </a:r>
          </a:p>
          <a:p>
            <a:pPr algn="just"/>
            <a:r>
              <a:rPr lang="fr-FR" sz="2000" dirty="0"/>
              <a:t> Art 73 de la loi de finance 2014 permets aux institutionnels de proposer une offre de LI adossée sur le prêt locatif intermédiaire (PLI). </a:t>
            </a:r>
          </a:p>
          <a:p>
            <a:pPr algn="just"/>
            <a:r>
              <a:rPr lang="fr-FR" sz="2000" dirty="0"/>
              <a:t> Créé également en 2014, le dispositif Pinel, à destination des particuliers investisseurs, partage les mêmes objectifs, vise les mêmes publics et repose sur le même plafond de loyers. </a:t>
            </a:r>
          </a:p>
          <a:p>
            <a:pPr marL="0" indent="0" algn="just">
              <a:buNone/>
            </a:pPr>
            <a:r>
              <a:rPr lang="fr-FR" sz="2000" u="sng" dirty="0"/>
              <a:t>2021 :</a:t>
            </a:r>
          </a:p>
          <a:p>
            <a:pPr algn="just"/>
            <a:r>
              <a:rPr lang="fr-FR" sz="2000" dirty="0"/>
              <a:t> L’inspection générale des finances (IGF) estime en 2021 qu’il faudrait créer 180 000 à 420 000 logements intermédiaires dans les 10 ans à venir.</a:t>
            </a:r>
          </a:p>
          <a:p>
            <a:pPr marL="0" indent="0" algn="just">
              <a:buNone/>
            </a:pPr>
            <a:r>
              <a:rPr lang="fr-FR" sz="2000" u="sng" dirty="0" smtClean="0"/>
              <a:t>2023/2024 </a:t>
            </a:r>
            <a:r>
              <a:rPr lang="fr-FR" sz="2000" u="sng" dirty="0"/>
              <a:t>:</a:t>
            </a:r>
          </a:p>
          <a:p>
            <a:pPr algn="just"/>
            <a:r>
              <a:rPr lang="fr-FR" sz="2000" dirty="0"/>
              <a:t> Extinction du dispositif Pinel. </a:t>
            </a:r>
            <a:r>
              <a:rPr lang="fr-FR" sz="2000" dirty="0" smtClean="0"/>
              <a:t>LLI (via PLI) portés par les institutionnels comme </a:t>
            </a:r>
            <a:r>
              <a:rPr lang="fr-FR" sz="2000" dirty="0"/>
              <a:t>relais</a:t>
            </a:r>
            <a:r>
              <a:rPr lang="fr-FR" sz="2000" dirty="0" smtClean="0"/>
              <a:t>.</a:t>
            </a: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147600-6784-41CA-9F4D-65CF1A1A9B06}" type="slidenum">
              <a:rPr lang="fr-FR" smtClean="0"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191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1" y="84975"/>
            <a:ext cx="9143999" cy="1047608"/>
          </a:xfrm>
        </p:spPr>
        <p:txBody>
          <a:bodyPr>
            <a:noAutofit/>
          </a:bodyPr>
          <a:lstStyle/>
          <a:p>
            <a:pPr algn="ctr"/>
            <a:r>
              <a:rPr lang="fr-FR" dirty="0"/>
              <a:t>Le logement locatif </a:t>
            </a:r>
            <a:r>
              <a:rPr lang="fr-FR" dirty="0" smtClean="0"/>
              <a:t>intermédiaire (PLI)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Des dépôts de dossiers en zones tendues</a:t>
            </a:r>
            <a:endParaRPr lang="fr-F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147600-6784-41CA-9F4D-65CF1A1A9B06}" type="slidenum">
              <a:rPr lang="fr-FR" smtClean="0"/>
              <a:t>15</a:t>
            </a:fld>
            <a:endParaRPr lang="fr-FR" dirty="0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190500" y="5461462"/>
            <a:ext cx="11853863" cy="894888"/>
          </a:xfrm>
        </p:spPr>
        <p:txBody>
          <a:bodyPr>
            <a:noAutofit/>
          </a:bodyPr>
          <a:lstStyle/>
          <a:p>
            <a:pPr algn="just"/>
            <a:r>
              <a:rPr lang="fr-FR" sz="2000" dirty="0" smtClean="0"/>
              <a:t>Construction légalement impossible en zone détendue.</a:t>
            </a:r>
          </a:p>
          <a:p>
            <a:pPr algn="just"/>
            <a:r>
              <a:rPr lang="fr-FR" sz="2000" dirty="0" smtClean="0"/>
              <a:t>En 2022, Zones </a:t>
            </a:r>
            <a:r>
              <a:rPr lang="fr-FR" sz="2000" dirty="0" err="1" smtClean="0"/>
              <a:t>Abis</a:t>
            </a:r>
            <a:r>
              <a:rPr lang="fr-FR" sz="2000" dirty="0" smtClean="0"/>
              <a:t> </a:t>
            </a:r>
            <a:r>
              <a:rPr lang="fr-FR" sz="2000" dirty="0"/>
              <a:t>+ A = 68 % soit près de 11 000 </a:t>
            </a:r>
            <a:r>
              <a:rPr lang="fr-FR" sz="2000" dirty="0" smtClean="0"/>
              <a:t>LLI déclarés.</a:t>
            </a:r>
            <a:endParaRPr lang="fr-FR" sz="2000" dirty="0"/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/>
          </p:nvPr>
        </p:nvGraphicFramePr>
        <p:xfrm>
          <a:off x="1704109" y="1554480"/>
          <a:ext cx="8038407" cy="3906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21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1" y="84975"/>
            <a:ext cx="9143999" cy="1047608"/>
          </a:xfrm>
        </p:spPr>
        <p:txBody>
          <a:bodyPr>
            <a:noAutofit/>
          </a:bodyPr>
          <a:lstStyle/>
          <a:p>
            <a:pPr algn="ctr"/>
            <a:r>
              <a:rPr lang="fr-FR" dirty="0"/>
              <a:t>Le logement locatif </a:t>
            </a:r>
            <a:r>
              <a:rPr lang="fr-FR" dirty="0" smtClean="0"/>
              <a:t>intermédiaire (PLI)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Une croissance des dépôts de dossiers …</a:t>
            </a:r>
            <a:endParaRPr lang="fr-F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147600-6784-41CA-9F4D-65CF1A1A9B06}" type="slidenum">
              <a:rPr lang="fr-FR" smtClean="0"/>
              <a:t>16</a:t>
            </a:fld>
            <a:endParaRPr lang="fr-FR" dirty="0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190500" y="5153891"/>
            <a:ext cx="11853863" cy="1202459"/>
          </a:xfrm>
        </p:spPr>
        <p:txBody>
          <a:bodyPr>
            <a:noAutofit/>
          </a:bodyPr>
          <a:lstStyle/>
          <a:p>
            <a:pPr algn="just"/>
            <a:r>
              <a:rPr lang="fr-FR" sz="2000" dirty="0" smtClean="0"/>
              <a:t>Croissance régulière jusqu’en 2021 (TCAM 24%).</a:t>
            </a:r>
          </a:p>
          <a:p>
            <a:pPr algn="just"/>
            <a:r>
              <a:rPr lang="fr-FR" sz="2000" dirty="0" smtClean="0"/>
              <a:t>Recul de 9 % en 2022. </a:t>
            </a:r>
          </a:p>
          <a:p>
            <a:pPr algn="just"/>
            <a:r>
              <a:rPr lang="fr-FR" sz="2000" dirty="0" smtClean="0"/>
              <a:t>90 000 PLI agréés ou déclarés depuis 2014. 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F9A58D71-5303-4868-26A7-B8C973FEDED4}"/>
              </a:ext>
            </a:extLst>
          </p:cNvPr>
          <p:cNvGraphicFramePr/>
          <p:nvPr>
            <p:extLst/>
          </p:nvPr>
        </p:nvGraphicFramePr>
        <p:xfrm>
          <a:off x="2361929" y="1745673"/>
          <a:ext cx="7157258" cy="3408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Connecteur droit avec flèche 3"/>
          <p:cNvCxnSpPr/>
          <p:nvPr/>
        </p:nvCxnSpPr>
        <p:spPr>
          <a:xfrm flipV="1">
            <a:off x="3483033" y="1768471"/>
            <a:ext cx="4670367" cy="187036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 rot="20295072">
            <a:off x="4338507" y="2457593"/>
            <a:ext cx="17789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+ 24 % / an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54238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1" y="84975"/>
            <a:ext cx="9143999" cy="1047608"/>
          </a:xfrm>
        </p:spPr>
        <p:txBody>
          <a:bodyPr>
            <a:noAutofit/>
          </a:bodyPr>
          <a:lstStyle/>
          <a:p>
            <a:pPr algn="ctr"/>
            <a:r>
              <a:rPr lang="fr-FR" dirty="0"/>
              <a:t>Le logement locatif </a:t>
            </a:r>
            <a:r>
              <a:rPr lang="fr-FR" dirty="0" smtClean="0"/>
              <a:t>intermédiaire (PLI)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Une croissance des dépôts de dossiers … portée par les </a:t>
            </a:r>
            <a:r>
              <a:rPr lang="fr-F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Esh</a:t>
            </a:r>
            <a:endParaRPr lang="fr-F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147600-6784-41CA-9F4D-65CF1A1A9B06}" type="slidenum">
              <a:rPr lang="fr-FR" smtClean="0"/>
              <a:t>17</a:t>
            </a:fld>
            <a:endParaRPr lang="fr-FR" dirty="0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190500" y="5891752"/>
            <a:ext cx="11853863" cy="464597"/>
          </a:xfrm>
        </p:spPr>
        <p:txBody>
          <a:bodyPr>
            <a:noAutofit/>
          </a:bodyPr>
          <a:lstStyle/>
          <a:p>
            <a:pPr algn="just"/>
            <a:r>
              <a:rPr lang="fr-FR" sz="2000" dirty="0" smtClean="0"/>
              <a:t>ESH + société dédiées (</a:t>
            </a:r>
            <a:r>
              <a:rPr lang="fr-FR" sz="2000" dirty="0" err="1" smtClean="0"/>
              <a:t>yc</a:t>
            </a:r>
            <a:r>
              <a:rPr lang="fr-FR" sz="2000" dirty="0" smtClean="0"/>
              <a:t> AL et CDC) représentent près de 15 000 LLI soit 92 % des dépôts 2022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2090737" y="1603097"/>
            <a:ext cx="8010525" cy="4010025"/>
            <a:chOff x="0" y="0"/>
            <a:chExt cx="8010525" cy="4010025"/>
          </a:xfrm>
        </p:grpSpPr>
        <p:graphicFrame>
          <p:nvGraphicFramePr>
            <p:cNvPr id="10" name="Graphique 9"/>
            <p:cNvGraphicFramePr/>
            <p:nvPr>
              <p:extLst/>
            </p:nvPr>
          </p:nvGraphicFramePr>
          <p:xfrm>
            <a:off x="0" y="0"/>
            <a:ext cx="8010525" cy="40100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1" name="ZoneTexte 4"/>
            <p:cNvSpPr txBox="1"/>
            <p:nvPr/>
          </p:nvSpPr>
          <p:spPr>
            <a:xfrm>
              <a:off x="57151" y="3352801"/>
              <a:ext cx="2019300" cy="609599"/>
            </a:xfrm>
            <a:prstGeom prst="rect">
              <a:avLst/>
            </a:prstGeom>
            <a:solidFill>
              <a:schemeClr val="lt1"/>
            </a:solidFill>
            <a:ln w="9525" cmpd="sng">
              <a:solidFill>
                <a:schemeClr val="lt1">
                  <a:shade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/>
                <a:t>ESH &amp; Sociétés dédiées LI (Esh) :</a:t>
              </a:r>
            </a:p>
            <a:p>
              <a:r>
                <a:rPr lang="fr-FR" sz="1100"/>
                <a:t>6 688 lli soit</a:t>
              </a:r>
              <a:r>
                <a:rPr lang="fr-FR" sz="1100" baseline="0"/>
                <a:t> 41 % des LLI déclarés en 2022</a:t>
              </a:r>
              <a:endParaRPr lang="fr-FR" sz="1100"/>
            </a:p>
          </p:txBody>
        </p:sp>
      </p:grpSp>
    </p:spTree>
    <p:extLst>
      <p:ext uri="{BB962C8B-B14F-4D97-AF65-F5344CB8AC3E}">
        <p14:creationId xmlns:p14="http://schemas.microsoft.com/office/powerpoint/2010/main" val="420785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680105"/>
            <a:ext cx="9144000" cy="2387600"/>
          </a:xfrm>
        </p:spPr>
        <p:txBody>
          <a:bodyPr>
            <a:normAutofit/>
          </a:bodyPr>
          <a:lstStyle/>
          <a:p>
            <a:r>
              <a:rPr lang="fr-FR" smtClean="0"/>
              <a:t>Discours de clôture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067705"/>
            <a:ext cx="9144000" cy="1655762"/>
          </a:xfrm>
        </p:spPr>
        <p:txBody>
          <a:bodyPr/>
          <a:lstStyle/>
          <a:p>
            <a:r>
              <a:rPr lang="fr-FR" smtClean="0"/>
              <a:t>Philippe Pacheu 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 </a:t>
            </a:r>
            <a:r>
              <a:rPr lang="fr-FR" err="1" smtClean="0"/>
              <a:t>oct</a:t>
            </a:r>
            <a:r>
              <a:rPr lang="fr-FR" smtClean="0"/>
              <a:t> 2023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47600-6784-41CA-9F4D-65CF1A1A9B06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85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680105"/>
            <a:ext cx="9144000" cy="2387600"/>
          </a:xfrm>
        </p:spPr>
        <p:txBody>
          <a:bodyPr/>
          <a:lstStyle/>
          <a:p>
            <a:r>
              <a:rPr lang="fr-FR" dirty="0" smtClean="0"/>
              <a:t>Ouverture de la journée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067705"/>
            <a:ext cx="9144000" cy="1655762"/>
          </a:xfrm>
        </p:spPr>
        <p:txBody>
          <a:bodyPr/>
          <a:lstStyle/>
          <a:p>
            <a:r>
              <a:rPr lang="fr-FR" dirty="0" smtClean="0"/>
              <a:t>Valérie Fournier </a:t>
            </a:r>
          </a:p>
          <a:p>
            <a:r>
              <a:rPr lang="fr-FR" dirty="0" smtClean="0"/>
              <a:t>Présidente de la Fédération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 </a:t>
            </a:r>
            <a:r>
              <a:rPr lang="fr-FR" err="1" smtClean="0"/>
              <a:t>oct</a:t>
            </a:r>
            <a:r>
              <a:rPr lang="fr-FR" smtClean="0"/>
              <a:t> 2023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47600-6784-41CA-9F4D-65CF1A1A9B0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2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4799" y="1655763"/>
            <a:ext cx="11590867" cy="2387600"/>
          </a:xfrm>
        </p:spPr>
        <p:txBody>
          <a:bodyPr>
            <a:noAutofit/>
          </a:bodyPr>
          <a:lstStyle/>
          <a:p>
            <a:r>
              <a:rPr lang="fr-FR" sz="5400" dirty="0"/>
              <a:t>Panorama de l’actualité vue par nos partenaires financiers et institutionnels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72235" y="4317141"/>
            <a:ext cx="8382000" cy="1655762"/>
          </a:xfrm>
        </p:spPr>
        <p:txBody>
          <a:bodyPr>
            <a:normAutofit fontScale="77500" lnSpcReduction="20000"/>
          </a:bodyPr>
          <a:lstStyle/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Didier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Poussou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, Directeur Général de la Fédération des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esh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Marianne 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Laurent, 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Directrice 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Générale de la CGLLS	</a:t>
            </a:r>
          </a:p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	Kosta Kastrinidis, 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Directeur 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des prêts de la Banque des 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Territoires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mtClean="0">
                <a:latin typeface="Calibri" panose="020F0502020204030204" pitchFamily="34" charset="0"/>
                <a:cs typeface="Calibri" panose="020F0502020204030204" pitchFamily="34" charset="0"/>
              </a:rPr>
              <a:t>Cédric André, Secrétaire Général ALI </a:t>
            </a:r>
            <a:endParaRPr lang="fr-F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Philippe Pacheu, Président du CAP </a:t>
            </a:r>
          </a:p>
          <a:p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47600-6784-41CA-9F4D-65CF1A1A9B06}" type="slidenum">
              <a:rPr lang="fr-FR" smtClean="0"/>
              <a:t>3</a:t>
            </a:fld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fr-FR" smtClean="0"/>
              <a:t>17 </a:t>
            </a:r>
            <a:r>
              <a:rPr lang="fr-FR" err="1" smtClean="0"/>
              <a:t>oct</a:t>
            </a:r>
            <a:r>
              <a:rPr lang="fr-FR" smtClean="0"/>
              <a:t> 2023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794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30300" y="1655763"/>
            <a:ext cx="9931400" cy="2387600"/>
          </a:xfrm>
        </p:spPr>
        <p:txBody>
          <a:bodyPr/>
          <a:lstStyle/>
          <a:p>
            <a:r>
              <a:rPr lang="fr-FR" smtClean="0"/>
              <a:t>Point sur la situation financière des esh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105275"/>
            <a:ext cx="9144000" cy="1655762"/>
          </a:xfrm>
        </p:spPr>
        <p:txBody>
          <a:bodyPr/>
          <a:lstStyle/>
          <a:p>
            <a:r>
              <a:rPr lang="fr-FR" dirty="0" smtClean="0"/>
              <a:t>Philippe Pacheu</a:t>
            </a:r>
          </a:p>
          <a:p>
            <a:r>
              <a:rPr lang="fr-FR" dirty="0" smtClean="0"/>
              <a:t>Président du Comité d’Autocontrôle et de Prévention 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47600-6784-41CA-9F4D-65CF1A1A9B0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2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8464"/>
            <a:ext cx="12192000" cy="6925733"/>
          </a:xfrm>
          <a:prstGeom prst="rect">
            <a:avLst/>
          </a:prstGeom>
          <a:solidFill>
            <a:srgbClr val="0081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 descr="thumbnail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1"/>
          <a:stretch/>
        </p:blipFill>
        <p:spPr>
          <a:xfrm>
            <a:off x="1413934" y="30994"/>
            <a:ext cx="9167304" cy="68806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07788" y="2037476"/>
            <a:ext cx="1712259" cy="259977"/>
          </a:xfrm>
          <a:prstGeom prst="rect">
            <a:avLst/>
          </a:prstGeom>
          <a:solidFill>
            <a:srgbClr val="008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17.Oct . 2023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831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680105"/>
            <a:ext cx="9144000" cy="2387600"/>
          </a:xfrm>
        </p:spPr>
        <p:txBody>
          <a:bodyPr/>
          <a:lstStyle/>
          <a:p>
            <a:r>
              <a:rPr lang="fr-FR" smtClean="0"/>
              <a:t>Actualité comptable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067705"/>
            <a:ext cx="9144000" cy="1655762"/>
          </a:xfrm>
        </p:spPr>
        <p:txBody>
          <a:bodyPr/>
          <a:lstStyle/>
          <a:p>
            <a:r>
              <a:rPr lang="fr-FR" smtClean="0"/>
              <a:t>Olivier Silvert </a:t>
            </a:r>
          </a:p>
          <a:p>
            <a:r>
              <a:rPr lang="fr-FR" smtClean="0"/>
              <a:t>Fanch Kergelen 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 </a:t>
            </a:r>
            <a:r>
              <a:rPr lang="fr-FR" err="1" smtClean="0"/>
              <a:t>oct</a:t>
            </a:r>
            <a:r>
              <a:rPr lang="fr-FR" smtClean="0"/>
              <a:t> 2023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47600-6784-41CA-9F4D-65CF1A1A9B0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302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68010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smtClean="0"/>
              <a:t>La Taxonomie : contours et impact pour la fonction finance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067705"/>
            <a:ext cx="9144000" cy="1655762"/>
          </a:xfrm>
        </p:spPr>
        <p:txBody>
          <a:bodyPr/>
          <a:lstStyle/>
          <a:p>
            <a:r>
              <a:rPr lang="fr-FR" smtClean="0"/>
              <a:t>Karen Laloum</a:t>
            </a:r>
          </a:p>
          <a:p>
            <a:r>
              <a:rPr lang="fr-FR" smtClean="0"/>
              <a:t>Anne Behlouli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 </a:t>
            </a:r>
            <a:r>
              <a:rPr lang="fr-FR" err="1" smtClean="0"/>
              <a:t>oct</a:t>
            </a:r>
            <a:r>
              <a:rPr lang="fr-FR" smtClean="0"/>
              <a:t> 2023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47600-6784-41CA-9F4D-65CF1A1A9B0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4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680105"/>
            <a:ext cx="9144000" cy="2387600"/>
          </a:xfrm>
        </p:spPr>
        <p:txBody>
          <a:bodyPr>
            <a:normAutofit/>
          </a:bodyPr>
          <a:lstStyle/>
          <a:p>
            <a:r>
              <a:rPr lang="fr-FR" smtClean="0"/>
              <a:t>Les Focus de l’équipe financière fédérale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067705"/>
            <a:ext cx="9144000" cy="1655762"/>
          </a:xfrm>
        </p:spPr>
        <p:txBody>
          <a:bodyPr/>
          <a:lstStyle/>
          <a:p>
            <a:r>
              <a:rPr lang="fr-FR">
                <a:latin typeface="Calibri" panose="020F0502020204030204" pitchFamily="34" charset="0"/>
                <a:cs typeface="Calibri" panose="020F0502020204030204" pitchFamily="34" charset="0"/>
              </a:rPr>
              <a:t>Mmes et MM. </a:t>
            </a:r>
            <a:r>
              <a:rPr lang="fr-FR" smtClean="0">
                <a:latin typeface="Calibri" panose="020F0502020204030204" pitchFamily="34" charset="0"/>
                <a:cs typeface="Calibri" panose="020F0502020204030204" pitchFamily="34" charset="0"/>
              </a:rPr>
              <a:t>Alves-Dias, </a:t>
            </a:r>
            <a:r>
              <a:rPr lang="fr-FR">
                <a:latin typeface="Calibri" panose="020F0502020204030204" pitchFamily="34" charset="0"/>
                <a:cs typeface="Calibri" panose="020F0502020204030204" pitchFamily="34" charset="0"/>
              </a:rPr>
              <a:t>Cherif Hadria, Laloum, Alline, Chekhchou, 	Kouevignawi. 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17 </a:t>
            </a:r>
            <a:r>
              <a:rPr lang="fr-FR" dirty="0" err="1" smtClean="0"/>
              <a:t>oct</a:t>
            </a:r>
            <a:r>
              <a:rPr lang="fr-FR" dirty="0" smtClean="0"/>
              <a:t> 2023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47600-6784-41CA-9F4D-65CF1A1A9B0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770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7618"/>
          </a:xfrm>
        </p:spPr>
        <p:txBody>
          <a:bodyPr/>
          <a:lstStyle/>
          <a:p>
            <a:pPr algn="ctr"/>
            <a:r>
              <a:rPr lang="fr-FR" dirty="0" smtClean="0"/>
              <a:t>PLF 2024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3000" b="1" dirty="0" smtClean="0"/>
              <a:t>Aménagement de la fiscalité du logement (art.6) </a:t>
            </a:r>
          </a:p>
          <a:p>
            <a:pPr marL="0" indent="0">
              <a:buNone/>
            </a:pPr>
            <a:r>
              <a:rPr lang="fr-FR" sz="3000" b="1" dirty="0" smtClean="0"/>
              <a:t>Logement intermédiaire </a:t>
            </a:r>
          </a:p>
          <a:p>
            <a:pPr marL="0" indent="0">
              <a:buNone/>
            </a:pPr>
            <a:r>
              <a:rPr lang="fr-FR" sz="2400" dirty="0" smtClean="0"/>
              <a:t>Extension du dispositif fiscal :</a:t>
            </a:r>
          </a:p>
          <a:p>
            <a:pPr>
              <a:buFontTx/>
              <a:buChar char="-"/>
            </a:pPr>
            <a:r>
              <a:rPr lang="fr-FR" sz="2200" dirty="0" smtClean="0"/>
              <a:t>communes de réindustrialisation où sont réalisés des projets d’intérêt national majeur, contrat de projet partenarial d’aménagement, convention de revitalisation de territoire, GOU, OPAH, Opérations de requalification de copropriétés dégradées</a:t>
            </a:r>
          </a:p>
          <a:p>
            <a:pPr>
              <a:buFontTx/>
              <a:buChar char="-"/>
            </a:pPr>
            <a:r>
              <a:rPr lang="fr-FR" sz="2200" dirty="0" smtClean="0"/>
              <a:t>aux opérations d’acquisition-amélioration qui conduisent à une amélioration de la performance énergétique (conditions déterminées par arrêté)</a:t>
            </a:r>
          </a:p>
          <a:p>
            <a:pPr marL="0" indent="0">
              <a:buNone/>
            </a:pPr>
            <a:r>
              <a:rPr lang="fr-FR" sz="2400" dirty="0" smtClean="0"/>
              <a:t>Eligibilité au dispositif des sociétés de placement immobilier (SCPI)</a:t>
            </a:r>
          </a:p>
          <a:p>
            <a:pPr marL="0" indent="0">
              <a:buNone/>
            </a:pPr>
            <a:r>
              <a:rPr lang="fr-FR" sz="2400" b="1" dirty="0">
                <a:solidFill>
                  <a:srgbClr val="E79900"/>
                </a:solidFill>
              </a:rPr>
              <a:t>Arrêté du 2 octobre 2023 (JO du 3 octobre 2023) fait passer 154 communes en zones tendues à compter du 4 octobre 2023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E79900"/>
                </a:solidFill>
              </a:rPr>
              <a:t>Fait générateur pour l’application du dispositif LLI : logements situés dans zone tendue à la date du dépôt de la demande de PC (Article 279-0 bis A du CGI)</a:t>
            </a:r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17 </a:t>
            </a:r>
            <a:r>
              <a:rPr lang="fr-FR" dirty="0" err="1"/>
              <a:t>oct</a:t>
            </a:r>
            <a:r>
              <a:rPr lang="fr-FR" dirty="0"/>
              <a:t> 2023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Finance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- </a:t>
            </a:r>
            <a:fld id="{65147600-6784-41CA-9F4D-65CF1A1A9B06}" type="slidenum">
              <a:rPr lang="fr-FR" smtClean="0"/>
              <a:pPr/>
              <a:t>9</a:t>
            </a:fld>
            <a:r>
              <a:rPr lang="fr-FR" smtClean="0"/>
              <a:t> 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42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H 2_Couleurs">
    <a:dk1>
      <a:sysClr val="windowText" lastClr="000000"/>
    </a:dk1>
    <a:lt1>
      <a:sysClr val="window" lastClr="FFFFFF"/>
    </a:lt1>
    <a:dk2>
      <a:srgbClr val="91ABDF"/>
    </a:dk2>
    <a:lt2>
      <a:srgbClr val="F79646"/>
    </a:lt2>
    <a:accent1>
      <a:srgbClr val="004080"/>
    </a:accent1>
    <a:accent2>
      <a:srgbClr val="91ABDF"/>
    </a:accent2>
    <a:accent3>
      <a:srgbClr val="9E3875"/>
    </a:accent3>
    <a:accent4>
      <a:srgbClr val="B3A2C7"/>
    </a:accent4>
    <a:accent5>
      <a:srgbClr val="00B050"/>
    </a:accent5>
    <a:accent6>
      <a:srgbClr val="99FF66"/>
    </a:accent6>
    <a:hlink>
      <a:srgbClr val="004080"/>
    </a:hlink>
    <a:folHlink>
      <a:srgbClr val="004080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1162</TotalTime>
  <Words>1218</Words>
  <Application>Microsoft Office PowerPoint</Application>
  <PresentationFormat>Grand écran</PresentationFormat>
  <Paragraphs>134</Paragraphs>
  <Slides>18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Cera PRO</vt:lpstr>
      <vt:lpstr>Thème Office</vt:lpstr>
      <vt:lpstr>Présentation PowerPoint</vt:lpstr>
      <vt:lpstr>Ouverture de la journée</vt:lpstr>
      <vt:lpstr>Panorama de l’actualité vue par nos partenaires financiers et institutionnels</vt:lpstr>
      <vt:lpstr>Point sur la situation financière des esh </vt:lpstr>
      <vt:lpstr>Présentation PowerPoint</vt:lpstr>
      <vt:lpstr>Actualité comptable </vt:lpstr>
      <vt:lpstr>La Taxonomie : contours et impact pour la fonction finance</vt:lpstr>
      <vt:lpstr>Les Focus de l’équipe financière fédérale</vt:lpstr>
      <vt:lpstr>PLF 2024</vt:lpstr>
      <vt:lpstr>PLF 2024</vt:lpstr>
      <vt:lpstr>PLF 2024</vt:lpstr>
      <vt:lpstr>PLF 2024</vt:lpstr>
      <vt:lpstr>Le logement locatif intermédiaire </vt:lpstr>
      <vt:lpstr>Le logement locatif intermédiaire Un instrument pour répondre aux besoins des ménages en zones tendues</vt:lpstr>
      <vt:lpstr>Le logement locatif intermédiaire (PLI) Des dépôts de dossiers en zones tendues</vt:lpstr>
      <vt:lpstr>Le logement locatif intermédiaire (PLI) Une croissance des dépôts de dossiers …</vt:lpstr>
      <vt:lpstr>Le logement locatif intermédiaire (PLI) Une croissance des dépôts de dossiers … portée par les Esh</vt:lpstr>
      <vt:lpstr>Discours de clôture </vt:lpstr>
    </vt:vector>
  </TitlesOfParts>
  <Company>ESH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Karen LALOUM</dc:creator>
  <cp:lastModifiedBy>Elisabeth PINTO</cp:lastModifiedBy>
  <cp:revision>148</cp:revision>
  <cp:lastPrinted>2019-05-14T15:22:40Z</cp:lastPrinted>
  <dcterms:created xsi:type="dcterms:W3CDTF">2017-02-20T16:11:16Z</dcterms:created>
  <dcterms:modified xsi:type="dcterms:W3CDTF">2023-10-11T12:22:38Z</dcterms:modified>
</cp:coreProperties>
</file>